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62" r:id="rId2"/>
    <p:sldId id="257" r:id="rId3"/>
    <p:sldId id="260" r:id="rId4"/>
    <p:sldId id="261" r:id="rId5"/>
    <p:sldId id="258" r:id="rId6"/>
    <p:sldId id="272" r:id="rId7"/>
    <p:sldId id="273" r:id="rId8"/>
    <p:sldId id="274" r:id="rId9"/>
    <p:sldId id="276" r:id="rId10"/>
    <p:sldId id="275" r:id="rId11"/>
    <p:sldId id="267" r:id="rId12"/>
    <p:sldId id="265" r:id="rId13"/>
    <p:sldId id="269" r:id="rId14"/>
    <p:sldId id="270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41" autoAdjust="0"/>
    <p:restoredTop sz="94600" autoAdjust="0"/>
  </p:normalViewPr>
  <p:slideViewPr>
    <p:cSldViewPr>
      <p:cViewPr varScale="1">
        <p:scale>
          <a:sx n="66" d="100"/>
          <a:sy n="66" d="100"/>
        </p:scale>
        <p:origin x="-12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80115-2DAA-41A1-835C-68C049313044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30166-59E3-4C9D-B2B1-E5CEE27352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039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30166-59E3-4C9D-B2B1-E5CEE273525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721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30166-59E3-4C9D-B2B1-E5CEE273525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34551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30166-59E3-4C9D-B2B1-E5CEE273525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9804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30166-59E3-4C9D-B2B1-E5CEE273525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7004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30166-59E3-4C9D-B2B1-E5CEE273525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8547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6BBE3-8AC2-47AF-86FE-1F7237817E37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0C2A4-CA50-48B6-B9D9-46550065FC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6BBE3-8AC2-47AF-86FE-1F7237817E37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0C2A4-CA50-48B6-B9D9-46550065FC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6BBE3-8AC2-47AF-86FE-1F7237817E37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0C2A4-CA50-48B6-B9D9-46550065FC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896BBE3-8AC2-47AF-86FE-1F7237817E37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20C2A4-CA50-48B6-B9D9-46550065FC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6BBE3-8AC2-47AF-86FE-1F7237817E37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0C2A4-CA50-48B6-B9D9-46550065FC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6BBE3-8AC2-47AF-86FE-1F7237817E37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0C2A4-CA50-48B6-B9D9-46550065FC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6BBE3-8AC2-47AF-86FE-1F7237817E37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0C2A4-CA50-48B6-B9D9-46550065FC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5896BBE3-8AC2-47AF-86FE-1F7237817E37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0C2A4-CA50-48B6-B9D9-46550065FC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6BBE3-8AC2-47AF-86FE-1F7237817E37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0C2A4-CA50-48B6-B9D9-46550065FC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6BBE3-8AC2-47AF-86FE-1F7237817E37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0C2A4-CA50-48B6-B9D9-46550065FC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6BBE3-8AC2-47AF-86FE-1F7237817E37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0C2A4-CA50-48B6-B9D9-46550065FC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6BBE3-8AC2-47AF-86FE-1F7237817E37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0C2A4-CA50-48B6-B9D9-46550065FC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youtube.com/watch?v=x7VPie-Yd0U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hyperlink" Target="http://rds.yahoo.com/_ylt=A0PDoX1ioadNuhkA3eSJzbkF;_ylu=X3oDMTBpZm5udGl1BHBvcwM1BHNlYwNzcgR2dGlkAw--/SIG=1mb6v8hrr/EXP=1302860258/**http:/images.search.yahoo.com/images/view?back=http://images.search.yahoo.com/search/images?p=Saline++Area+Schools+,+Michigan&amp;ei=UTF-8&amp;fr=yfp-t-892&amp;w=800&amp;h=600&amp;imgurl=activerain.com/image_store/uploads/8/2/7/5/1/ar124753405315728.jpg&amp;rurl=http://activerain.com/blogsview/1151643/saline-michigan-ranks-in-top-100-best-places-to-live&amp;size=26KB&amp;name=Saline+Michigan+...&amp;p=Saline++Area+Schools+,+Michigan&amp;oid=fa674f1ffb03052dba3f53b800065310&amp;fr2=&amp;no=5&amp;tt=377&amp;sigr=12s11o0fa&amp;sigi=122qrrh4f&amp;sigb=1364261hp&amp;.crumb=lPRDXqDyvRj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172200" cy="2078736"/>
          </a:xfrm>
        </p:spPr>
        <p:txBody>
          <a:bodyPr/>
          <a:lstStyle/>
          <a:p>
            <a:pPr algn="ctr"/>
            <a:r>
              <a:rPr lang="en-US" sz="8000" dirty="0" smtClean="0">
                <a:solidFill>
                  <a:srgbClr val="FF0000"/>
                </a:solidFill>
                <a:latin typeface="+mn-lt"/>
              </a:rPr>
              <a:t>GoING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4876800"/>
            <a:ext cx="9677400" cy="198120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sz="3200" dirty="0" smtClean="0">
                <a:solidFill>
                  <a:srgbClr val="FF0000"/>
                </a:solidFill>
              </a:rPr>
              <a:t>Bill Johnson</a:t>
            </a:r>
          </a:p>
          <a:p>
            <a:pPr lvl="0"/>
            <a:r>
              <a:rPr lang="en-US" sz="3200" dirty="0" smtClean="0">
                <a:solidFill>
                  <a:srgbClr val="FF0000"/>
                </a:solidFill>
              </a:rPr>
              <a:t>Toni Watt</a:t>
            </a:r>
          </a:p>
          <a:p>
            <a:pPr lvl="0"/>
            <a:r>
              <a:rPr lang="en-US" sz="3200" dirty="0" smtClean="0">
                <a:solidFill>
                  <a:srgbClr val="FF0000"/>
                </a:solidFill>
              </a:rPr>
              <a:t>Chris Clark</a:t>
            </a:r>
          </a:p>
          <a:p>
            <a:pPr lvl="0"/>
            <a:r>
              <a:rPr lang="en-US" sz="3200" dirty="0" smtClean="0">
                <a:solidFill>
                  <a:srgbClr val="FF0000"/>
                </a:solidFill>
              </a:rPr>
              <a:t>Lisa </a:t>
            </a:r>
            <a:r>
              <a:rPr lang="en-US" sz="3200" dirty="0" smtClean="0">
                <a:solidFill>
                  <a:srgbClr val="FF0000"/>
                </a:solidFill>
              </a:rPr>
              <a:t>Kissner</a:t>
            </a:r>
            <a:endParaRPr lang="en-US" sz="3200" dirty="0" smtClean="0">
              <a:solidFill>
                <a:srgbClr val="FF0000"/>
              </a:solidFill>
            </a:endParaRPr>
          </a:p>
          <a:p>
            <a:pPr lvl="0"/>
            <a:r>
              <a:rPr lang="en-US" sz="3200" dirty="0" smtClean="0">
                <a:solidFill>
                  <a:srgbClr val="FF0000"/>
                </a:solidFill>
              </a:rPr>
              <a:t>	       </a:t>
            </a:r>
            <a:r>
              <a:rPr lang="en-US" sz="5800" b="1" i="0" dirty="0" smtClean="0">
                <a:solidFill>
                  <a:srgbClr val="FF0000"/>
                </a:solidFill>
              </a:rPr>
              <a:t>Integrating Google Apps for Education </a:t>
            </a:r>
            <a:endParaRPr lang="en-US" sz="5800" b="1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848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172200" cy="1143000"/>
          </a:xfrm>
        </p:spPr>
        <p:txBody>
          <a:bodyPr/>
          <a:lstStyle/>
          <a:p>
            <a:r>
              <a:rPr lang="en-US" dirty="0" smtClean="0"/>
              <a:t>Benefits of GAE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371600"/>
            <a:ext cx="8839200" cy="5257800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n-US" sz="14400" dirty="0" smtClean="0"/>
              <a:t>  Large pool </a:t>
            </a:r>
            <a:r>
              <a:rPr lang="en-US" sz="14400" dirty="0" smtClean="0"/>
              <a:t>of </a:t>
            </a:r>
            <a:r>
              <a:rPr lang="en-US" sz="14400" dirty="0" smtClean="0"/>
              <a:t>Google experience</a:t>
            </a:r>
            <a:endParaRPr lang="en-US" sz="14400" dirty="0" smtClean="0"/>
          </a:p>
          <a:p>
            <a:pPr marL="342900" indent="-342900">
              <a:buFont typeface="+mj-lt"/>
              <a:buAutoNum type="arabicPeriod" startAt="4"/>
            </a:pPr>
            <a:endParaRPr lang="en-US" sz="112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1200" dirty="0" smtClean="0"/>
              <a:t>Google claims that over 10 million students are currently using GAE.</a:t>
            </a:r>
          </a:p>
          <a:p>
            <a:pPr marL="800100" lvl="1" indent="-342900">
              <a:buFont typeface="+mj-lt"/>
              <a:buAutoNum type="arabicPeriod"/>
            </a:pPr>
            <a:endParaRPr lang="en-US" sz="112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1200" dirty="0" smtClean="0"/>
              <a:t>Many schools &amp; universities use GAE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1200" dirty="0" smtClean="0"/>
              <a:t> </a:t>
            </a:r>
            <a:r>
              <a:rPr lang="en-US" sz="11200" dirty="0" smtClean="0"/>
              <a:t>Brown University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1200" dirty="0" smtClean="0"/>
              <a:t>North Western University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1200" dirty="0" smtClean="0"/>
              <a:t>University </a:t>
            </a:r>
            <a:r>
              <a:rPr lang="en-US" sz="11200" dirty="0" smtClean="0"/>
              <a:t>of Southern California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1200" dirty="0" smtClean="0"/>
              <a:t>Organ Department  of  Education   </a:t>
            </a:r>
          </a:p>
          <a:p>
            <a:pPr marL="1714500" lvl="3" indent="-342900">
              <a:buFont typeface="Wingdings" pitchFamily="2" charset="2"/>
              <a:buChar char="§"/>
            </a:pPr>
            <a:r>
              <a:rPr lang="en-US" sz="11000" dirty="0" smtClean="0"/>
              <a:t>K-12 </a:t>
            </a:r>
            <a:r>
              <a:rPr lang="en-US" sz="11000" dirty="0" smtClean="0"/>
              <a:t>Public </a:t>
            </a:r>
            <a:r>
              <a:rPr lang="en-US" sz="11000" dirty="0" smtClean="0"/>
              <a:t>Schools</a:t>
            </a:r>
            <a:endParaRPr lang="en-US" sz="11000" dirty="0" smtClean="0"/>
          </a:p>
          <a:p>
            <a:pPr marL="800100" lvl="1" indent="-342900">
              <a:buFont typeface="+mj-lt"/>
              <a:buAutoNum type="arabicPeriod"/>
            </a:pPr>
            <a:endParaRPr lang="en-US" sz="8000" dirty="0" smtClean="0"/>
          </a:p>
          <a:p>
            <a:pPr marL="800100" lvl="1" indent="-342900">
              <a:buFont typeface="+mj-lt"/>
              <a:buAutoNum type="arabicPeriod"/>
            </a:pPr>
            <a:endParaRPr lang="en-US" sz="8000" dirty="0" smtClean="0"/>
          </a:p>
          <a:p>
            <a:pPr marL="800100" lvl="1" indent="-342900">
              <a:buFont typeface="+mj-lt"/>
              <a:buAutoNum type="arabicPeriod"/>
            </a:pPr>
            <a:endParaRPr lang="en-US" sz="8000" dirty="0" smtClean="0"/>
          </a:p>
          <a:p>
            <a:pPr marL="800100" lvl="1" indent="-342900">
              <a:buFont typeface="+mj-lt"/>
              <a:buAutoNum type="arabicPeriod"/>
            </a:pPr>
            <a:endParaRPr lang="en-US" sz="8000" dirty="0" smtClean="0"/>
          </a:p>
          <a:p>
            <a:pPr marL="800100" lvl="1" indent="-342900">
              <a:buFont typeface="+mj-lt"/>
              <a:buAutoNum type="arabicPeriod" startAt="5"/>
            </a:pPr>
            <a:endParaRPr lang="en-US" dirty="0" smtClean="0"/>
          </a:p>
          <a:p>
            <a:pPr marL="342900" indent="-342900"/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172200" cy="1042416"/>
          </a:xfrm>
        </p:spPr>
        <p:txBody>
          <a:bodyPr/>
          <a:lstStyle/>
          <a:p>
            <a:r>
              <a:rPr lang="en-US" dirty="0" smtClean="0"/>
              <a:t>Benefits of GAE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066800"/>
            <a:ext cx="8229600" cy="51816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3600" dirty="0" smtClean="0"/>
              <a:t>Saves Money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3400" dirty="0" smtClean="0"/>
              <a:t>GAE (K-12) </a:t>
            </a:r>
            <a:r>
              <a:rPr lang="en-US" sz="3400" dirty="0" smtClean="0"/>
              <a:t>is  free 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3400" dirty="0" smtClean="0"/>
              <a:t>No Licensing fees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3400" dirty="0" smtClean="0"/>
              <a:t>No upgrade cost</a:t>
            </a:r>
          </a:p>
          <a:p>
            <a:pPr marL="514350" indent="-514350"/>
            <a:endParaRPr lang="en-US" sz="36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3600" dirty="0" smtClean="0"/>
              <a:t>Organ Department of Education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3600" dirty="0" smtClean="0"/>
              <a:t>Saved </a:t>
            </a:r>
            <a:r>
              <a:rPr lang="en-US" sz="3600" dirty="0" smtClean="0"/>
              <a:t>state $1.5 million 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36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3600" dirty="0" smtClean="0"/>
              <a:t>Meade School District, Sturgis SD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3600" dirty="0" smtClean="0"/>
              <a:t>Estimated savings of  $55,000  </a:t>
            </a:r>
          </a:p>
          <a:p>
            <a:pPr marL="342900" indent="-342900"/>
            <a:r>
              <a:rPr lang="en-US" sz="3200" dirty="0" smtClean="0"/>
              <a:t> </a:t>
            </a:r>
          </a:p>
          <a:p>
            <a:pPr marL="800100" lvl="1" indent="-342900"/>
            <a:endParaRPr lang="en-US" sz="3200" dirty="0" smtClean="0"/>
          </a:p>
          <a:p>
            <a:pPr marL="800100" lvl="1" indent="-342900">
              <a:buFont typeface="+mj-lt"/>
              <a:buAutoNum type="arabicPeriod"/>
            </a:pPr>
            <a:endParaRPr lang="en-US" sz="3200" dirty="0" smtClean="0"/>
          </a:p>
          <a:p>
            <a:pPr marL="800100" lvl="1" indent="-342900">
              <a:buFont typeface="+mj-lt"/>
              <a:buAutoNum type="arabicPeriod"/>
            </a:pPr>
            <a:endParaRPr lang="en-US" sz="3200" dirty="0" smtClean="0"/>
          </a:p>
          <a:p>
            <a:pPr marL="800100" lvl="1" indent="-342900">
              <a:buFont typeface="+mj-lt"/>
              <a:buAutoNum type="arabicPeriod"/>
            </a:pPr>
            <a:endParaRPr lang="en-US" sz="3200" dirty="0" smtClean="0"/>
          </a:p>
          <a:p>
            <a:pPr marL="800100" lvl="1" indent="-342900">
              <a:buFont typeface="+mj-lt"/>
              <a:buAutoNum type="arabicPeriod"/>
            </a:pPr>
            <a:endParaRPr lang="en-US" sz="3200" dirty="0" smtClean="0"/>
          </a:p>
          <a:p>
            <a:pPr marL="342900" indent="-342900">
              <a:buFont typeface="+mj-lt"/>
              <a:buAutoNum type="arabicPeriod"/>
            </a:pPr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447800"/>
          </a:xfrm>
        </p:spPr>
        <p:txBody>
          <a:bodyPr/>
          <a:lstStyle/>
          <a:p>
            <a:pPr algn="ctr"/>
            <a:r>
              <a:rPr lang="en-US" dirty="0" smtClean="0"/>
              <a:t>One School’s experience going Google 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22860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3200" b="1" i="0" dirty="0" smtClean="0"/>
              <a:t>Saline Area Schools, Michigan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b="1" i="0" dirty="0" smtClean="0"/>
              <a:t> 7 Schools 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en-US" sz="2800" b="1" i="0" dirty="0" smtClean="0"/>
              <a:t>5,450 Students 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en-US" sz="2800" b="1" i="0" dirty="0" smtClean="0">
                <a:hlinkClick r:id="rId2"/>
              </a:rPr>
              <a:t>Their story going Google</a:t>
            </a:r>
            <a:endParaRPr lang="en-US" sz="2800" b="1" i="0" dirty="0" smtClean="0"/>
          </a:p>
          <a:p>
            <a:pPr marL="342900" indent="-342900" algn="ctr">
              <a:buFont typeface="Arial" pitchFamily="34" charset="0"/>
              <a:buChar char="•"/>
            </a:pPr>
            <a:r>
              <a:rPr lang="en-US" sz="2800" b="1" i="0" dirty="0" smtClean="0"/>
              <a:t>http://www.youtube.com/watch?v=x7VPie-Yd0U</a:t>
            </a:r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4" name="Picture 3" descr="ms_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1905000"/>
            <a:ext cx="3520966" cy="1676400"/>
          </a:xfrm>
          <a:prstGeom prst="rect">
            <a:avLst/>
          </a:prstGeom>
        </p:spPr>
      </p:pic>
      <p:pic>
        <p:nvPicPr>
          <p:cNvPr id="4098" name="Picture 2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905000"/>
            <a:ext cx="2260595" cy="1695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991600" cy="1066800"/>
          </a:xfrm>
        </p:spPr>
        <p:txBody>
          <a:bodyPr/>
          <a:lstStyle/>
          <a:p>
            <a:pPr algn="ctr"/>
            <a:r>
              <a:rPr lang="en-US" sz="5400" dirty="0" smtClean="0"/>
              <a:t>Pilot Program</a:t>
            </a:r>
            <a:endParaRPr lang="en-US" sz="5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71600"/>
            <a:ext cx="9144000" cy="3429000"/>
          </a:xfrm>
        </p:spPr>
        <p:txBody>
          <a:bodyPr>
            <a:normAutofit/>
          </a:bodyPr>
          <a:lstStyle/>
          <a:p>
            <a:pPr marL="1200150" lvl="1" indent="-742950"/>
            <a:r>
              <a:rPr lang="en-US" sz="4000" dirty="0" smtClean="0"/>
              <a:t> </a:t>
            </a:r>
          </a:p>
          <a:p>
            <a:pPr marL="1200150" lvl="1" indent="-742950">
              <a:buFont typeface="Arial" pitchFamily="34" charset="0"/>
              <a:buChar char="•"/>
            </a:pPr>
            <a:r>
              <a:rPr lang="en-US" sz="3800" dirty="0" smtClean="0"/>
              <a:t> Integration Team</a:t>
            </a:r>
          </a:p>
          <a:p>
            <a:pPr marL="1885950" lvl="3" indent="-514350">
              <a:buFont typeface="Arial" pitchFamily="34" charset="0"/>
              <a:buChar char="•"/>
            </a:pPr>
            <a:r>
              <a:rPr lang="en-US" sz="3400" dirty="0" smtClean="0"/>
              <a:t> IT  Personnel  (1or 2)</a:t>
            </a:r>
          </a:p>
          <a:p>
            <a:pPr marL="1885950" lvl="3" indent="-514350">
              <a:buFont typeface="Arial" pitchFamily="34" charset="0"/>
              <a:buChar char="•"/>
            </a:pPr>
            <a:r>
              <a:rPr lang="en-US" sz="3400" dirty="0" smtClean="0"/>
              <a:t> Teachers (Few at each school) </a:t>
            </a:r>
          </a:p>
          <a:p>
            <a:pPr marL="1885950" lvl="3" indent="-514350">
              <a:buFont typeface="Arial" pitchFamily="34" charset="0"/>
              <a:buChar char="•"/>
            </a:pPr>
            <a:r>
              <a:rPr lang="en-US" sz="3400" dirty="0" smtClean="0"/>
              <a:t> Administrators (One at each school)    </a:t>
            </a:r>
            <a:endParaRPr lang="en-US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534400" cy="890016"/>
          </a:xfrm>
        </p:spPr>
        <p:txBody>
          <a:bodyPr/>
          <a:lstStyle/>
          <a:p>
            <a:pPr algn="ctr"/>
            <a:r>
              <a:rPr lang="en-US" dirty="0" smtClean="0"/>
              <a:t>Pilot Program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47800"/>
            <a:ext cx="8991600" cy="411480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					</a:t>
            </a:r>
          </a:p>
          <a:p>
            <a:r>
              <a:rPr lang="en-US" dirty="0" smtClean="0"/>
              <a:t>                                                                                                                   </a:t>
            </a:r>
            <a:r>
              <a:rPr lang="en-US" sz="2800" dirty="0" smtClean="0"/>
              <a:t>IT </a:t>
            </a:r>
          </a:p>
          <a:p>
            <a:pPr lvl="4" algn="ctr"/>
            <a:endParaRPr lang="en-US" dirty="0" smtClean="0"/>
          </a:p>
          <a:p>
            <a:r>
              <a:rPr lang="en-US" sz="2800" dirty="0" smtClean="0"/>
              <a:t>Students</a:t>
            </a:r>
            <a:r>
              <a:rPr lang="en-US" dirty="0" smtClean="0"/>
              <a:t>  	</a:t>
            </a:r>
            <a:r>
              <a:rPr lang="en-US" b="1" dirty="0" smtClean="0"/>
              <a:t>	 </a:t>
            </a:r>
            <a:r>
              <a:rPr lang="en-US" sz="5400" dirty="0" smtClean="0"/>
              <a:t>Teacher       </a:t>
            </a:r>
            <a:r>
              <a:rPr lang="en-US" sz="2800" dirty="0" smtClean="0"/>
              <a:t>Other  Teachers </a:t>
            </a:r>
          </a:p>
          <a:p>
            <a:r>
              <a:rPr lang="en-US" dirty="0" smtClean="0"/>
              <a:t>(Parents )    </a:t>
            </a:r>
          </a:p>
          <a:p>
            <a:r>
              <a:rPr lang="en-US" dirty="0" smtClean="0"/>
              <a:t>                                                                                                                </a:t>
            </a:r>
            <a:r>
              <a:rPr lang="en-US" sz="2800" dirty="0" smtClean="0"/>
              <a:t>Administration  </a:t>
            </a:r>
            <a:r>
              <a:rPr lang="en-US" dirty="0" smtClean="0"/>
              <a:t>                                                                                  </a:t>
            </a:r>
          </a:p>
          <a:p>
            <a:r>
              <a:rPr lang="en-US" dirty="0" smtClean="0"/>
              <a:t>                                                               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81200" y="38100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1981200" y="41910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562600" y="2971800"/>
            <a:ext cx="10668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638800" y="4343400"/>
            <a:ext cx="10668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638800" y="39624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371600"/>
            <a:ext cx="8077200" cy="2251579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n-US" sz="8800" dirty="0" smtClean="0"/>
              <a:t>Collaboration</a:t>
            </a:r>
            <a:br>
              <a:rPr lang="en-US" sz="8800" dirty="0" smtClean="0"/>
            </a:br>
            <a:r>
              <a:rPr lang="en-US" sz="8800" dirty="0" smtClean="0"/>
              <a:t> 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/>
              <a:t>Lisa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685800" y="457200"/>
            <a:ext cx="7848600" cy="737616"/>
          </a:xfrm>
        </p:spPr>
        <p:txBody>
          <a:bodyPr/>
          <a:lstStyle/>
          <a:p>
            <a:pPr algn="ctr"/>
            <a:r>
              <a:rPr lang="en-US" dirty="0" smtClean="0"/>
              <a:t>Overview </a:t>
            </a:r>
            <a:endParaRPr 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idx="1"/>
          </p:nvPr>
        </p:nvSpPr>
        <p:spPr>
          <a:xfrm>
            <a:off x="1069848" y="1676400"/>
            <a:ext cx="7769352" cy="5181600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Bill 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 smtClean="0"/>
              <a:t>Introduction</a:t>
            </a:r>
          </a:p>
          <a:p>
            <a:pPr marL="1200150" lvl="2" indent="-285750">
              <a:buFont typeface="Wingdings" pitchFamily="2" charset="2"/>
              <a:buChar char="§"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Lisa  </a:t>
            </a:r>
            <a:endParaRPr lang="en-US" sz="2400" dirty="0"/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 smtClean="0"/>
              <a:t>Collaboration</a:t>
            </a:r>
          </a:p>
          <a:p>
            <a:pPr marL="742950" lvl="1" indent="-285750">
              <a:buFont typeface="Wingdings" pitchFamily="2" charset="2"/>
              <a:buChar char="§"/>
            </a:pPr>
            <a:endParaRPr lang="en-US" sz="2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Toni  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 smtClean="0"/>
              <a:t>Integration 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Chris 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 smtClean="0"/>
              <a:t> Exploring with Google Earth  </a:t>
            </a:r>
          </a:p>
          <a:p>
            <a:pPr marL="1200150" lvl="2" indent="-285750">
              <a:buFont typeface="Wingdings" pitchFamily="2" charset="2"/>
              <a:buChar char="§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17351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924800" cy="914400"/>
          </a:xfrm>
        </p:spPr>
        <p:txBody>
          <a:bodyPr/>
          <a:lstStyle/>
          <a:p>
            <a:pPr algn="ctr"/>
            <a:r>
              <a:rPr lang="en-US" b="0" dirty="0" smtClean="0"/>
              <a:t>Webinar Goals</a:t>
            </a:r>
            <a:endParaRPr lang="en-US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1905000"/>
            <a:ext cx="6172200" cy="3505200"/>
          </a:xfrm>
        </p:spPr>
        <p:txBody>
          <a:bodyPr>
            <a:no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As a result of integrating Google Applications students will be able to effectively select and use specific digital tools to support authentic lifelong learning.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lvl="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Facilitate </a:t>
            </a:r>
            <a:r>
              <a:rPr lang="en-US" sz="2400" dirty="0"/>
              <a:t>and incorporate various types of Google Applications into the classroom in order to engage and properly prepare students with 21</a:t>
            </a:r>
            <a:r>
              <a:rPr lang="en-US" sz="2400" baseline="30000" dirty="0"/>
              <a:t>st</a:t>
            </a:r>
            <a:r>
              <a:rPr lang="en-US" sz="2400" dirty="0"/>
              <a:t> technological abilities.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81297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8001000" cy="1371600"/>
          </a:xfrm>
        </p:spPr>
        <p:txBody>
          <a:bodyPr/>
          <a:lstStyle/>
          <a:p>
            <a:pPr algn="ctr"/>
            <a:r>
              <a:rPr lang="en-US" sz="3200" dirty="0" smtClean="0"/>
              <a:t>What we want you to take away!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2209800"/>
            <a:ext cx="9144000" cy="3276600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General  understanding </a:t>
            </a:r>
            <a:r>
              <a:rPr lang="en-US" sz="2800" dirty="0" smtClean="0"/>
              <a:t>of </a:t>
            </a:r>
            <a:r>
              <a:rPr lang="en-US" sz="2800" dirty="0" smtClean="0"/>
              <a:t>Google Apps for </a:t>
            </a:r>
            <a:r>
              <a:rPr lang="en-US" sz="2800" dirty="0" smtClean="0"/>
              <a:t>Education</a:t>
            </a:r>
            <a:endParaRPr lang="en-US" sz="2800" dirty="0" smtClean="0"/>
          </a:p>
          <a:p>
            <a:pPr marL="342900" indent="-342900">
              <a:buFont typeface="+mj-lt"/>
              <a:buAutoNum type="arabicPeriod"/>
            </a:pPr>
            <a:endParaRPr lang="en-US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The </a:t>
            </a:r>
            <a:r>
              <a:rPr lang="en-US" sz="2800" dirty="0" smtClean="0"/>
              <a:t>key </a:t>
            </a:r>
            <a:r>
              <a:rPr lang="en-US" sz="2800" dirty="0" smtClean="0"/>
              <a:t>benefits of integrating Google Apps </a:t>
            </a:r>
            <a:r>
              <a:rPr lang="en-US" sz="2800" dirty="0" smtClean="0"/>
              <a:t>for Education    </a:t>
            </a:r>
            <a:endParaRPr lang="en-US" sz="2800" dirty="0" smtClean="0"/>
          </a:p>
          <a:p>
            <a:pPr marL="342900" indent="-342900">
              <a:buFont typeface="+mj-lt"/>
              <a:buAutoNum type="arabicPeriod"/>
            </a:pPr>
            <a:endParaRPr lang="en-US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 What </a:t>
            </a:r>
            <a:r>
              <a:rPr lang="en-US" sz="2800" dirty="0" smtClean="0"/>
              <a:t>tools </a:t>
            </a:r>
            <a:r>
              <a:rPr lang="en-US" sz="2800" dirty="0" smtClean="0"/>
              <a:t>it provides and their potential </a:t>
            </a:r>
            <a:r>
              <a:rPr lang="en-US" sz="2800" dirty="0" smtClean="0"/>
              <a:t>to </a:t>
            </a:r>
            <a:r>
              <a:rPr lang="en-US" sz="2800" dirty="0" smtClean="0"/>
              <a:t>enhance learning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406832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6781800" cy="1752600"/>
          </a:xfrm>
        </p:spPr>
        <p:txBody>
          <a:bodyPr/>
          <a:lstStyle/>
          <a:p>
            <a:pPr algn="ctr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>
                <a:latin typeface="Arial" pitchFamily="34" charset="0"/>
                <a:cs typeface="Arial" pitchFamily="34" charset="0"/>
              </a:rPr>
              <a:t>What is Google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Apps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Education (GAE) ? 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>
                <a:latin typeface="Arial" pitchFamily="34" charset="0"/>
                <a:cs typeface="Arial" pitchFamily="34" charset="0"/>
              </a:rPr>
            </a:br>
            <a:r>
              <a:rPr lang="en-US" sz="3600" dirty="0"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>
                <a:latin typeface="Arial" pitchFamily="34" charset="0"/>
                <a:cs typeface="Arial" pitchFamily="34" charset="0"/>
              </a:rPr>
            </a:b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3810000"/>
            <a:ext cx="6858000" cy="3200400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A </a:t>
            </a:r>
            <a:r>
              <a:rPr lang="en-US" sz="2800" dirty="0"/>
              <a:t>free Google provided service </a:t>
            </a:r>
            <a:r>
              <a:rPr lang="en-US" sz="2800" dirty="0" smtClean="0"/>
              <a:t>containing a suite  of </a:t>
            </a:r>
            <a:r>
              <a:rPr lang="en-US" sz="2800" dirty="0"/>
              <a:t>customizable web applications </a:t>
            </a:r>
            <a:r>
              <a:rPr lang="en-US" sz="2800" dirty="0" smtClean="0"/>
              <a:t>that focus </a:t>
            </a:r>
            <a:r>
              <a:rPr lang="en-US" sz="2800" dirty="0"/>
              <a:t>on </a:t>
            </a:r>
            <a:r>
              <a:rPr lang="en-US" sz="2800" dirty="0" smtClean="0"/>
              <a:t>communication </a:t>
            </a:r>
            <a:r>
              <a:rPr lang="en-US" sz="2800" dirty="0"/>
              <a:t>and collaboration </a:t>
            </a:r>
            <a:r>
              <a:rPr lang="en-US" sz="2800" dirty="0" smtClean="0"/>
              <a:t>. 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  <a:p>
            <a:pPr marL="285750" indent="-285750">
              <a:buFont typeface="Arial" pitchFamily="34" charset="0"/>
              <a:buChar char="•"/>
            </a:pPr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0800" y="279111"/>
            <a:ext cx="3314700" cy="14229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0800" y="304800"/>
            <a:ext cx="3314700" cy="142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274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38200" y="381000"/>
            <a:ext cx="7239000" cy="1066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285750" indent="-285750">
              <a:buNone/>
            </a:pPr>
            <a:r>
              <a:rPr lang="en-US" sz="3600" dirty="0" smtClean="0"/>
              <a:t>Collaboration  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dirty="0" smtClean="0"/>
              <a:t>Google Docs 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dirty="0" smtClean="0"/>
              <a:t>Google Sites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dirty="0" smtClean="0"/>
              <a:t> Google Video 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dirty="0" smtClean="0"/>
              <a:t>Google Groups</a:t>
            </a:r>
            <a:endParaRPr lang="en-US" sz="32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None/>
            </a:pPr>
            <a:r>
              <a:rPr lang="en-US" sz="3900" dirty="0" smtClean="0"/>
              <a:t>Communication</a:t>
            </a:r>
          </a:p>
          <a:p>
            <a:pPr lvl="1">
              <a:buFont typeface="Wingdings" pitchFamily="2" charset="2"/>
              <a:buChar char="§"/>
            </a:pPr>
            <a:r>
              <a:rPr lang="en-US" sz="3600" dirty="0" smtClean="0"/>
              <a:t>Gmail </a:t>
            </a:r>
          </a:p>
          <a:p>
            <a:pPr lvl="1">
              <a:buFont typeface="Wingdings" pitchFamily="2" charset="2"/>
              <a:buChar char="§"/>
            </a:pPr>
            <a:r>
              <a:rPr lang="en-US" sz="3600" dirty="0" smtClean="0"/>
              <a:t>Google Calendar</a:t>
            </a:r>
          </a:p>
          <a:p>
            <a:pPr lvl="1">
              <a:buFont typeface="Wingdings" pitchFamily="2" charset="2"/>
              <a:buChar char="§"/>
            </a:pPr>
            <a:r>
              <a:rPr lang="en-US" sz="3600" dirty="0" smtClean="0"/>
              <a:t>Google talks </a:t>
            </a:r>
          </a:p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0800" y="304800"/>
            <a:ext cx="3314700" cy="1422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172200" cy="1042416"/>
          </a:xfrm>
        </p:spPr>
        <p:txBody>
          <a:bodyPr/>
          <a:lstStyle/>
          <a:p>
            <a:r>
              <a:rPr lang="en-US" dirty="0" smtClean="0"/>
              <a:t>Benefits of </a:t>
            </a:r>
            <a:r>
              <a:rPr lang="en-US" dirty="0" smtClean="0"/>
              <a:t>GAE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066800"/>
            <a:ext cx="7391400" cy="5181600"/>
          </a:xfrm>
        </p:spPr>
        <p:txBody>
          <a:bodyPr>
            <a:normAutofit/>
          </a:bodyPr>
          <a:lstStyle/>
          <a:p>
            <a:pPr marL="800100" lvl="1" indent="-342900">
              <a:buFont typeface="+mj-lt"/>
              <a:buAutoNum type="arabicPeriod"/>
            </a:pP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 Easy for IT to Deploy 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US" sz="3200" dirty="0" smtClean="0"/>
              <a:t>Service is entirely hosted on the web 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US" sz="3200" dirty="0" smtClean="0"/>
              <a:t> No software to install 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US" sz="3200" dirty="0" smtClean="0"/>
              <a:t> No hardware </a:t>
            </a:r>
            <a:r>
              <a:rPr lang="en-US" sz="3200" dirty="0" smtClean="0"/>
              <a:t> buy &amp; install  </a:t>
            </a:r>
            <a:endParaRPr lang="en-US" sz="3200" dirty="0" smtClean="0"/>
          </a:p>
          <a:p>
            <a:pPr marL="800100" lvl="1" indent="-342900">
              <a:buFont typeface="+mj-lt"/>
              <a:buAutoNum type="arabicPeriod"/>
            </a:pPr>
            <a:endParaRPr lang="en-US" sz="3200" dirty="0" smtClean="0"/>
          </a:p>
          <a:p>
            <a:pPr marL="342900" indent="-342900">
              <a:buFont typeface="+mj-lt"/>
              <a:buAutoNum type="arabicPeriod"/>
            </a:pPr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172200" cy="1042416"/>
          </a:xfrm>
        </p:spPr>
        <p:txBody>
          <a:bodyPr/>
          <a:lstStyle/>
          <a:p>
            <a:r>
              <a:rPr lang="en-US" dirty="0" smtClean="0"/>
              <a:t>Benefits of GAE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066800"/>
            <a:ext cx="7391400" cy="5181600"/>
          </a:xfrm>
        </p:spPr>
        <p:txBody>
          <a:bodyPr>
            <a:normAutofit/>
          </a:bodyPr>
          <a:lstStyle/>
          <a:p>
            <a:pPr marL="800100" lvl="1" indent="-342900">
              <a:buFont typeface="+mj-lt"/>
              <a:buAutoNum type="arabicPeriod"/>
            </a:pPr>
            <a:endParaRPr lang="en-US" sz="3200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en-US" sz="3200" dirty="0" smtClean="0"/>
              <a:t>Frees up IT personnel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3200" dirty="0" smtClean="0"/>
              <a:t> Eliminates the need to upgrade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 smtClean="0"/>
              <a:t>Reduces time maintaining systems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 smtClean="0"/>
              <a:t>Provides excellent customer service </a:t>
            </a:r>
          </a:p>
          <a:p>
            <a:pPr marL="800100" lvl="1" indent="-342900">
              <a:buFont typeface="+mj-lt"/>
              <a:buAutoNum type="arabicPeriod"/>
            </a:pPr>
            <a:endParaRPr lang="en-US" sz="3200" dirty="0" smtClean="0"/>
          </a:p>
          <a:p>
            <a:pPr marL="342900" indent="-342900">
              <a:buFont typeface="+mj-lt"/>
              <a:buAutoNum type="arabicPeriod"/>
            </a:pPr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6172200" cy="966216"/>
          </a:xfrm>
        </p:spPr>
        <p:txBody>
          <a:bodyPr/>
          <a:lstStyle/>
          <a:p>
            <a:r>
              <a:rPr lang="en-US" dirty="0" smtClean="0"/>
              <a:t>Benefits of GAE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828800"/>
            <a:ext cx="7772400" cy="3200400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en-US" sz="4000" dirty="0" smtClean="0"/>
              <a:t> </a:t>
            </a:r>
            <a:r>
              <a:rPr lang="en-US" sz="4000" b="1" dirty="0" smtClean="0"/>
              <a:t>Applications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3400" dirty="0" smtClean="0"/>
              <a:t>Add-free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3400" dirty="0" smtClean="0"/>
              <a:t>Customizable </a:t>
            </a:r>
          </a:p>
          <a:p>
            <a:pPr marL="1714500" lvl="3" indent="-342900">
              <a:buFont typeface="Arial" pitchFamily="34" charset="0"/>
              <a:buChar char="•"/>
            </a:pPr>
            <a:r>
              <a:rPr lang="en-US" sz="3400" dirty="0" smtClean="0"/>
              <a:t>Non-Google apps may be added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3400" dirty="0" smtClean="0"/>
              <a:t>Accessible from anywhere  </a:t>
            </a:r>
            <a:endParaRPr lang="en-US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3063</TotalTime>
  <Words>350</Words>
  <Application>Microsoft Office PowerPoint</Application>
  <PresentationFormat>On-screen Show (4:3)</PresentationFormat>
  <Paragraphs>131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Tradeshow</vt:lpstr>
      <vt:lpstr>GoING </vt:lpstr>
      <vt:lpstr>Overview </vt:lpstr>
      <vt:lpstr>Webinar Goals</vt:lpstr>
      <vt:lpstr>What we want you to take away!</vt:lpstr>
      <vt:lpstr>    What is Google Apps for Education (GAE) ?    </vt:lpstr>
      <vt:lpstr>Slide 6</vt:lpstr>
      <vt:lpstr>Benefits of GAE</vt:lpstr>
      <vt:lpstr>Benefits of GAE</vt:lpstr>
      <vt:lpstr>Benefits of GAE</vt:lpstr>
      <vt:lpstr>Benefits of GAE</vt:lpstr>
      <vt:lpstr>Benefits of GAE</vt:lpstr>
      <vt:lpstr>One School’s experience going Google   </vt:lpstr>
      <vt:lpstr>Pilot Program</vt:lpstr>
      <vt:lpstr>Pilot Program</vt:lpstr>
      <vt:lpstr>Collaboration 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Admin</cp:lastModifiedBy>
  <cp:revision>198</cp:revision>
  <dcterms:created xsi:type="dcterms:W3CDTF">2011-03-26T21:38:57Z</dcterms:created>
  <dcterms:modified xsi:type="dcterms:W3CDTF">2011-04-19T20:38:44Z</dcterms:modified>
</cp:coreProperties>
</file>